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58" r:id="rId4"/>
    <p:sldId id="259" r:id="rId5"/>
    <p:sldId id="261" r:id="rId6"/>
    <p:sldId id="264" r:id="rId7"/>
    <p:sldId id="263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0E6"/>
    <a:srgbClr val="00B0F0"/>
    <a:srgbClr val="A61E2B"/>
    <a:srgbClr val="96BF0D"/>
    <a:srgbClr val="575759"/>
    <a:srgbClr val="BD0926"/>
    <a:srgbClr val="C0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1BC9D-C66C-4AEB-B14F-4B843F8CC22E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18817-FA80-403A-AD08-DF0B7A09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0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08FB-F582-4418-868C-A9523CD040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211" y="3136670"/>
            <a:ext cx="9144000" cy="2387600"/>
          </a:xfrm>
          <a:prstGeom prst="rect">
            <a:avLst/>
          </a:prstGeom>
        </p:spPr>
        <p:txBody>
          <a:bodyPr anchor="t"/>
          <a:lstStyle>
            <a:lvl1pPr algn="l">
              <a:defRPr sz="6000" cap="all" baseline="0">
                <a:solidFill>
                  <a:srgbClr val="96BF0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dirty="0"/>
              <a:t>Click to edit Master 	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4B862-2A12-868B-6595-EBB6999A4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211" y="1408329"/>
            <a:ext cx="914400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36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DE1E9-94CA-B684-995A-170E3CF8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5759"/>
                </a:solidFill>
              </a:defRPr>
            </a:lvl1pPr>
          </a:lstStyle>
          <a:p>
            <a:r>
              <a:rPr lang="en-US"/>
              <a:t>15/01/2026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1AF7A-62FC-63E9-A5A2-C39B497D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5759"/>
                </a:solidFill>
              </a:defRPr>
            </a:lvl1pPr>
          </a:lstStyle>
          <a:p>
            <a:r>
              <a:rPr lang="en-GB"/>
              <a:t>Nationally designated areas - Reporting 2026 | Spatial data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DB91E-6381-3598-1757-26EEB826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9"/>
                </a:solidFill>
              </a:defRPr>
            </a:lvl1pPr>
          </a:lstStyle>
          <a:p>
            <a:fld id="{CDDBE58D-B5FC-454F-9AA8-707BFE1F6D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3FC1FB23-FB03-FBE3-6E1C-A443058F8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4" y="364987"/>
            <a:ext cx="3715312" cy="899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704EA-5F27-9B30-0E6D-9571A1B0A1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92" y="3136670"/>
            <a:ext cx="4554637" cy="4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EE9D-E55B-FE14-DBED-0D0EF15B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009F9-C2A2-E3A2-2B7C-B7C79CCE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89FEE-6BE2-F6A9-BB0E-C7AD6CF49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33E83-5E42-C74B-3D4D-645540661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9FE97-5A9A-C022-5CAB-0092B0BA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3A35F-3E11-BE76-7203-F998B177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14CD-395C-1129-A1BE-09AFB93F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3BE876-B609-15AC-E457-79C5B5E8B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286BE-58C0-6F6B-1D15-C8DEED843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B4AB3-4356-3C64-2DAF-457B0BE5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C37F7-265B-2DC8-EEBD-06806E30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7BDBE-225B-3DDA-5051-3A7F7718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2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801F-7F4C-248E-212F-EF72385B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484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9493B-0467-0BBA-B144-F2ABCD323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B1ED7-D231-E115-D499-1BDE4727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905F7-A1A8-FE81-906A-D7455E17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9CD9-A93B-F35F-0432-4C399F91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7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EF97A-C319-9E93-57AD-25A9B5FEA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FD0DC-D098-2FA2-203E-842C96EF4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2CBA-A68C-B7FF-B10C-6E0E5BDB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4045-3022-8B44-5449-A615A701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59B81-95D3-7124-D58C-DBAADA3A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0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08F4E-5E39-9DB0-02D1-F17D1C77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358"/>
            <a:ext cx="10515600" cy="45724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354CE-7582-0BEC-BAC0-F97BA872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B13BD-B74C-D075-CE93-E6C041C2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80D2A-D69F-C20A-4A25-5A4A33ED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9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354CE-7582-0BEC-BAC0-F97BA872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B13BD-B74C-D075-CE93-E6C041C2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80D2A-D69F-C20A-4A25-5A4A33ED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047D2D-B6C5-8499-EB9A-49F7D374A9F0}"/>
              </a:ext>
            </a:extLst>
          </p:cNvPr>
          <p:cNvSpPr/>
          <p:nvPr userDrawn="1"/>
        </p:nvSpPr>
        <p:spPr>
          <a:xfrm>
            <a:off x="355095" y="539045"/>
            <a:ext cx="756000" cy="756000"/>
          </a:xfrm>
          <a:prstGeom prst="ellipse">
            <a:avLst/>
          </a:prstGeom>
          <a:noFill/>
          <a:ln>
            <a:solidFill>
              <a:srgbClr val="A61E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  <a:endParaRPr lang="en-GB" sz="3600" dirty="0">
              <a:solidFill>
                <a:srgbClr val="A61E2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C7167C4-2812-B1F0-388D-FECB3B69C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358"/>
            <a:ext cx="10515600" cy="45724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78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354CE-7582-0BEC-BAC0-F97BA872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B13BD-B74C-D075-CE93-E6C041C2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80D2A-D69F-C20A-4A25-5A4A33ED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931AD71-9C30-F4F8-73CE-6C60B9D923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3359"/>
            <a:ext cx="10515600" cy="508404"/>
          </a:xfrm>
        </p:spPr>
        <p:txBody>
          <a:bodyPr/>
          <a:lstStyle>
            <a:lvl1pPr>
              <a:buNone/>
              <a:defRPr sz="2800">
                <a:solidFill>
                  <a:srgbClr val="96BF0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dirty="0"/>
              <a:t>Sub-Header</a:t>
            </a:r>
            <a:endParaRPr lang="en-GB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8E72EF4-98A8-4953-6479-E411BEEC0EA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01861495"/>
              </p:ext>
            </p:extLst>
          </p:nvPr>
        </p:nvGraphicFramePr>
        <p:xfrm>
          <a:off x="838200" y="2417644"/>
          <a:ext cx="10080000" cy="3431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51928562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830208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894798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9821982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836983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2916153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7394735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52057679"/>
                    </a:ext>
                  </a:extLst>
                </a:gridCol>
              </a:tblGrid>
              <a:tr h="707296">
                <a:tc>
                  <a:txBody>
                    <a:bodyPr/>
                    <a:lstStyle/>
                    <a:p>
                      <a:pPr>
                        <a:tabLst>
                          <a:tab pos="630238" algn="l"/>
                        </a:tabLst>
                      </a:pPr>
                      <a:r>
                        <a:rPr lang="de-DE" dirty="0"/>
                        <a:t>	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238" algn="l"/>
                        </a:tabLst>
                      </a:pPr>
                      <a:r>
                        <a:rPr lang="de-DE" dirty="0" err="1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Object</a:t>
                      </a: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Titel </a:t>
                      </a:r>
                      <a:b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</a:b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</a:t>
                      </a:r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Object</a:t>
                      </a: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Titel </a:t>
                      </a:r>
                      <a:b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</a:b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</a:t>
                      </a:r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Object</a:t>
                      </a: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Titel </a:t>
                      </a:r>
                      <a:b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</a:b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3</a:t>
                      </a:r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Object</a:t>
                      </a: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Titel </a:t>
                      </a:r>
                      <a:b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</a:b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4</a:t>
                      </a:r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1786834"/>
                  </a:ext>
                </a:extLst>
              </a:tr>
              <a:tr h="824615">
                <a:tc gridSpan="2">
                  <a:txBody>
                    <a:bodyPr/>
                    <a:lstStyle/>
                    <a:p>
                      <a:r>
                        <a:rPr lang="de-DE" i="1" dirty="0" err="1"/>
                        <a:t>Object</a:t>
                      </a:r>
                      <a:r>
                        <a:rPr lang="de-DE" i="1" dirty="0"/>
                        <a:t> 1</a:t>
                      </a:r>
                      <a:endParaRPr lang="en-GB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i="1" dirty="0" err="1"/>
                        <a:t>Object</a:t>
                      </a:r>
                      <a:r>
                        <a:rPr lang="de-DE" i="1" dirty="0"/>
                        <a:t> 2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i="1" dirty="0" err="1"/>
                        <a:t>Object</a:t>
                      </a:r>
                      <a:r>
                        <a:rPr lang="de-DE" i="1" dirty="0"/>
                        <a:t> 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i="1" dirty="0" err="1"/>
                        <a:t>Object</a:t>
                      </a:r>
                      <a:r>
                        <a:rPr lang="de-DE" i="1" dirty="0"/>
                        <a:t> 4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303104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endParaRPr lang="en-GB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11010"/>
                  </a:ext>
                </a:extLst>
              </a:tr>
              <a:tr h="709200">
                <a:tc>
                  <a:txBody>
                    <a:bodyPr/>
                    <a:lstStyle/>
                    <a:p>
                      <a:pPr>
                        <a:tabLst>
                          <a:tab pos="630238" algn="l"/>
                        </a:tabLst>
                      </a:pPr>
                      <a:r>
                        <a:rPr lang="de-DE" dirty="0"/>
                        <a:t>	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30238" algn="l"/>
                        </a:tabLst>
                      </a:pPr>
                      <a:r>
                        <a:rPr lang="de-DE" dirty="0" err="1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Object</a:t>
                      </a: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Titel </a:t>
                      </a:r>
                      <a:b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</a:b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5</a:t>
                      </a:r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Object</a:t>
                      </a: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Titel </a:t>
                      </a:r>
                      <a:b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</a:b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6</a:t>
                      </a:r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Object</a:t>
                      </a: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Titel </a:t>
                      </a:r>
                      <a:b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</a:b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7</a:t>
                      </a:r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Object</a:t>
                      </a: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Titel </a:t>
                      </a:r>
                      <a:b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</a:br>
                      <a:r>
                        <a:rPr lang="de-DE" dirty="0">
                          <a:solidFill>
                            <a:srgbClr val="A61E2B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8</a:t>
                      </a:r>
                      <a:endParaRPr lang="en-GB" dirty="0">
                        <a:solidFill>
                          <a:srgbClr val="A61E2B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197785"/>
                  </a:ext>
                </a:extLst>
              </a:tr>
              <a:tr h="824615">
                <a:tc gridSpan="2">
                  <a:txBody>
                    <a:bodyPr/>
                    <a:lstStyle/>
                    <a:p>
                      <a:r>
                        <a:rPr lang="de-DE" i="1" dirty="0" err="1"/>
                        <a:t>Object</a:t>
                      </a:r>
                      <a:r>
                        <a:rPr lang="de-DE" i="1" dirty="0"/>
                        <a:t> 1</a:t>
                      </a:r>
                      <a:endParaRPr lang="en-GB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i="1" dirty="0" err="1"/>
                        <a:t>Object</a:t>
                      </a:r>
                      <a:r>
                        <a:rPr lang="de-DE" i="1" dirty="0"/>
                        <a:t> 2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i="1" dirty="0" err="1"/>
                        <a:t>Object</a:t>
                      </a:r>
                      <a:r>
                        <a:rPr lang="de-DE" i="1" dirty="0"/>
                        <a:t> 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i="1" dirty="0" err="1"/>
                        <a:t>Object</a:t>
                      </a:r>
                      <a:r>
                        <a:rPr lang="de-DE" i="1" dirty="0"/>
                        <a:t> 4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798883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7C275EA7-7FB5-143C-0CD6-81A334B76C63}"/>
              </a:ext>
            </a:extLst>
          </p:cNvPr>
          <p:cNvSpPr/>
          <p:nvPr userDrawn="1"/>
        </p:nvSpPr>
        <p:spPr>
          <a:xfrm>
            <a:off x="994297" y="2578881"/>
            <a:ext cx="396000" cy="396000"/>
          </a:xfrm>
          <a:prstGeom prst="ellipse">
            <a:avLst/>
          </a:prstGeom>
          <a:noFill/>
          <a:ln>
            <a:solidFill>
              <a:srgbClr val="A61E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  <a:endParaRPr lang="en-GB" sz="2400" dirty="0">
              <a:solidFill>
                <a:srgbClr val="A61E2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EDE06E-99B7-91D5-D333-EFAADA54989D}"/>
              </a:ext>
            </a:extLst>
          </p:cNvPr>
          <p:cNvSpPr/>
          <p:nvPr userDrawn="1"/>
        </p:nvSpPr>
        <p:spPr>
          <a:xfrm>
            <a:off x="3560147" y="2578881"/>
            <a:ext cx="396000" cy="396000"/>
          </a:xfrm>
          <a:prstGeom prst="ellipse">
            <a:avLst/>
          </a:prstGeom>
          <a:noFill/>
          <a:ln>
            <a:solidFill>
              <a:srgbClr val="A61E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  <a:endParaRPr lang="en-GB" sz="2400" dirty="0">
              <a:solidFill>
                <a:srgbClr val="A61E2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592008-FA95-CF72-9F17-6F7FBEE7BA6D}"/>
              </a:ext>
            </a:extLst>
          </p:cNvPr>
          <p:cNvSpPr/>
          <p:nvPr userDrawn="1"/>
        </p:nvSpPr>
        <p:spPr>
          <a:xfrm>
            <a:off x="6029416" y="2578881"/>
            <a:ext cx="396000" cy="396000"/>
          </a:xfrm>
          <a:prstGeom prst="ellipse">
            <a:avLst/>
          </a:prstGeom>
          <a:noFill/>
          <a:ln>
            <a:solidFill>
              <a:srgbClr val="A61E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</a:t>
            </a:r>
            <a:endParaRPr lang="en-GB" sz="2400" dirty="0">
              <a:solidFill>
                <a:srgbClr val="A61E2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6DEDCE8-9D9A-8AAC-068B-588086FA9C67}"/>
              </a:ext>
            </a:extLst>
          </p:cNvPr>
          <p:cNvSpPr/>
          <p:nvPr userDrawn="1"/>
        </p:nvSpPr>
        <p:spPr>
          <a:xfrm>
            <a:off x="8575088" y="2578881"/>
            <a:ext cx="396000" cy="396000"/>
          </a:xfrm>
          <a:prstGeom prst="ellipse">
            <a:avLst/>
          </a:prstGeom>
          <a:noFill/>
          <a:ln>
            <a:solidFill>
              <a:srgbClr val="A61E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  <a:endParaRPr lang="en-GB" sz="2400" dirty="0">
              <a:solidFill>
                <a:srgbClr val="A61E2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DA546B2-9176-1A4A-5443-2ED9C5D3D67C}"/>
              </a:ext>
            </a:extLst>
          </p:cNvPr>
          <p:cNvSpPr/>
          <p:nvPr userDrawn="1"/>
        </p:nvSpPr>
        <p:spPr>
          <a:xfrm>
            <a:off x="994297" y="4514962"/>
            <a:ext cx="396000" cy="396000"/>
          </a:xfrm>
          <a:prstGeom prst="ellipse">
            <a:avLst/>
          </a:prstGeom>
          <a:noFill/>
          <a:ln>
            <a:solidFill>
              <a:srgbClr val="A61E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</a:t>
            </a:r>
            <a:endParaRPr lang="en-GB" sz="2400" dirty="0">
              <a:solidFill>
                <a:srgbClr val="A61E2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F86D08-62F6-6791-4956-222AED247F61}"/>
              </a:ext>
            </a:extLst>
          </p:cNvPr>
          <p:cNvSpPr/>
          <p:nvPr userDrawn="1"/>
        </p:nvSpPr>
        <p:spPr>
          <a:xfrm>
            <a:off x="3560147" y="4514962"/>
            <a:ext cx="396000" cy="396000"/>
          </a:xfrm>
          <a:prstGeom prst="ellipse">
            <a:avLst/>
          </a:prstGeom>
          <a:noFill/>
          <a:ln>
            <a:solidFill>
              <a:srgbClr val="A61E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</a:t>
            </a:r>
            <a:endParaRPr lang="en-GB" sz="2400" dirty="0">
              <a:solidFill>
                <a:srgbClr val="A61E2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A53ECF-085A-7261-065F-0FB96943A715}"/>
              </a:ext>
            </a:extLst>
          </p:cNvPr>
          <p:cNvSpPr/>
          <p:nvPr userDrawn="1"/>
        </p:nvSpPr>
        <p:spPr>
          <a:xfrm>
            <a:off x="6029416" y="4514962"/>
            <a:ext cx="396000" cy="396000"/>
          </a:xfrm>
          <a:prstGeom prst="ellipse">
            <a:avLst/>
          </a:prstGeom>
          <a:noFill/>
          <a:ln>
            <a:solidFill>
              <a:srgbClr val="A61E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  <a:endParaRPr lang="en-GB" sz="2400" dirty="0">
              <a:solidFill>
                <a:srgbClr val="A61E2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9FDF894-1CE5-F596-2F99-F59F8A264AF7}"/>
              </a:ext>
            </a:extLst>
          </p:cNvPr>
          <p:cNvSpPr/>
          <p:nvPr userDrawn="1"/>
        </p:nvSpPr>
        <p:spPr>
          <a:xfrm>
            <a:off x="8575088" y="4514962"/>
            <a:ext cx="396000" cy="396000"/>
          </a:xfrm>
          <a:prstGeom prst="ellipse">
            <a:avLst/>
          </a:prstGeom>
          <a:noFill/>
          <a:ln>
            <a:solidFill>
              <a:srgbClr val="A61E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</a:t>
            </a:r>
            <a:endParaRPr lang="en-GB" sz="2400" dirty="0">
              <a:solidFill>
                <a:srgbClr val="A61E2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E9C6C-DB94-F716-3B53-7A4A894C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3D661-2ACA-72E3-B661-E2A5D2E1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A40BE-0F9F-6425-3310-87217BA8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0087ECF5-2DBC-12D7-3281-052917DE7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4" y="364987"/>
            <a:ext cx="3715312" cy="8991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83B3AC-51FB-8262-7C03-9B91702C44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211" y="3136670"/>
            <a:ext cx="9144000" cy="2387600"/>
          </a:xfrm>
          <a:prstGeom prst="rect">
            <a:avLst/>
          </a:prstGeom>
        </p:spPr>
        <p:txBody>
          <a:bodyPr anchor="t"/>
          <a:lstStyle>
            <a:lvl1pPr algn="l">
              <a:defRPr sz="6000" cap="all" baseline="0">
                <a:solidFill>
                  <a:srgbClr val="96BF0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dirty="0"/>
              <a:t>Click to edit Master 	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28CF6D-C9EE-038B-8B5F-7DCC48F68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211" y="1408329"/>
            <a:ext cx="9144000" cy="1655762"/>
          </a:xfrm>
        </p:spPr>
        <p:txBody>
          <a:bodyPr anchor="b">
            <a:normAutofit/>
          </a:bodyPr>
          <a:lstStyle>
            <a:lvl1pPr marL="0" indent="0" algn="l">
              <a:buNone/>
              <a:defRPr sz="36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97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BEBB-462E-6202-B7E5-D4E786B3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484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B6864-A744-C3A7-9623-38D2F7680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C032C-AEF8-F803-D801-DCECD1306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30FB6-31A9-E960-2CF8-E30EEBD50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9F98B-CC25-8AC7-7852-D4850163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5B216-00D9-44F8-ECCC-2E7A82DC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2E5DFD-B33C-5699-8527-927156912EA9}"/>
              </a:ext>
            </a:extLst>
          </p:cNvPr>
          <p:cNvSpPr txBox="1">
            <a:spLocks/>
          </p:cNvSpPr>
          <p:nvPr userDrawn="1"/>
        </p:nvSpPr>
        <p:spPr>
          <a:xfrm>
            <a:off x="7486650" y="997862"/>
            <a:ext cx="4457700" cy="100670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96BF0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sz="2800" cap="all" baseline="0" dirty="0"/>
              <a:t>Click to edit Master 	title style</a:t>
            </a:r>
            <a:endParaRPr lang="en-GB" sz="2800" cap="all" baseline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E3C3D8-217F-57C7-B451-81F77FBDC968}"/>
              </a:ext>
            </a:extLst>
          </p:cNvPr>
          <p:cNvSpPr txBox="1">
            <a:spLocks/>
          </p:cNvSpPr>
          <p:nvPr userDrawn="1"/>
        </p:nvSpPr>
        <p:spPr>
          <a:xfrm>
            <a:off x="7486651" y="90041"/>
            <a:ext cx="2213756" cy="8352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Click to edit Master subtitle style</a:t>
            </a:r>
            <a:endParaRPr lang="en-GB" sz="1600" dirty="0"/>
          </a:p>
        </p:txBody>
      </p:sp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BD4626F8-3758-2882-062C-A0913FDE9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07" y="327025"/>
            <a:ext cx="2243943" cy="5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4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CE83-3E10-6D2D-BEAF-135F7B64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6694487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E3EB4-23E0-370C-B66C-68B078543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27352-8940-7111-27FE-084D5DDD9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7EA6C-F544-AE0E-B005-35BE49531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36C51-AA19-5930-66CE-3B412F2AF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7C88C-429B-48E5-8E74-AB7D118E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20568-269C-28DC-2560-C3630507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BEB89-D1FB-68D2-B93B-319C692D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41E223-961E-9F00-6C71-C1444053FE68}"/>
              </a:ext>
            </a:extLst>
          </p:cNvPr>
          <p:cNvSpPr txBox="1">
            <a:spLocks/>
          </p:cNvSpPr>
          <p:nvPr userDrawn="1"/>
        </p:nvSpPr>
        <p:spPr>
          <a:xfrm>
            <a:off x="7486650" y="997862"/>
            <a:ext cx="4457700" cy="100670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96BF0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sz="2800" cap="all" baseline="0" dirty="0"/>
              <a:t>Click to edit Master title style</a:t>
            </a:r>
            <a:endParaRPr lang="en-GB" sz="2800" cap="all" baseline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B36C831-8DE6-8D14-289F-346B09D11820}"/>
              </a:ext>
            </a:extLst>
          </p:cNvPr>
          <p:cNvSpPr txBox="1">
            <a:spLocks/>
          </p:cNvSpPr>
          <p:nvPr userDrawn="1"/>
        </p:nvSpPr>
        <p:spPr>
          <a:xfrm>
            <a:off x="7486651" y="90041"/>
            <a:ext cx="2213756" cy="8352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Click to edit Master subtitle style</a:t>
            </a:r>
            <a:endParaRPr lang="en-GB" sz="1600" dirty="0"/>
          </a:p>
        </p:txBody>
      </p:sp>
      <p:pic>
        <p:nvPicPr>
          <p:cNvPr id="12" name="Picture 1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C8998C72-FD59-DEB6-B585-CC3AB3048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07" y="327025"/>
            <a:ext cx="2243943" cy="5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5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7615-4695-3357-FBD2-3FCC9977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484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1A069-7BC2-1DC5-96B8-82ADE24F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C66CF-ABB2-1A0E-9A5C-BBA77927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5F356-C86B-F4B5-9C5E-47440EC7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4E585D-1143-D494-5689-EF771FFAD967}"/>
              </a:ext>
            </a:extLst>
          </p:cNvPr>
          <p:cNvSpPr txBox="1">
            <a:spLocks/>
          </p:cNvSpPr>
          <p:nvPr userDrawn="1"/>
        </p:nvSpPr>
        <p:spPr>
          <a:xfrm>
            <a:off x="7486650" y="997862"/>
            <a:ext cx="4457700" cy="100670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96BF0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sz="2800" cap="all" baseline="0" dirty="0"/>
              <a:t>Click to edit Master 	title style</a:t>
            </a:r>
            <a:endParaRPr lang="en-GB" sz="2800" cap="all" baseline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BD71D2B-E161-444B-AE16-2508D2736E48}"/>
              </a:ext>
            </a:extLst>
          </p:cNvPr>
          <p:cNvSpPr txBox="1">
            <a:spLocks/>
          </p:cNvSpPr>
          <p:nvPr userDrawn="1"/>
        </p:nvSpPr>
        <p:spPr>
          <a:xfrm>
            <a:off x="7486651" y="90041"/>
            <a:ext cx="2213756" cy="8352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Click to edit Master subtitle style</a:t>
            </a:r>
            <a:endParaRPr lang="en-GB" sz="1600" dirty="0"/>
          </a:p>
        </p:txBody>
      </p:sp>
      <p:pic>
        <p:nvPicPr>
          <p:cNvPr id="8" name="Picture 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427D890F-6B00-1C46-1FCB-633030E1D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07" y="327025"/>
            <a:ext cx="2243943" cy="5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B3E1C-5BD5-92D1-7BD5-B1C2FCE5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0EBE8E-08DD-2811-BA63-06D84CFF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CE029-7A65-D472-BF86-94AB155E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07243D-8B30-1305-703A-0FE2C85CEEB1}"/>
              </a:ext>
            </a:extLst>
          </p:cNvPr>
          <p:cNvSpPr txBox="1">
            <a:spLocks/>
          </p:cNvSpPr>
          <p:nvPr userDrawn="1"/>
        </p:nvSpPr>
        <p:spPr>
          <a:xfrm>
            <a:off x="7486650" y="997862"/>
            <a:ext cx="4457700" cy="100670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96BF0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sz="2800" cap="all" baseline="0" dirty="0"/>
              <a:t>Click to edit Master 	title style</a:t>
            </a:r>
            <a:endParaRPr lang="en-GB" sz="2800" cap="all" baseline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244758-AA73-6B90-B6D4-8534D0275856}"/>
              </a:ext>
            </a:extLst>
          </p:cNvPr>
          <p:cNvSpPr txBox="1">
            <a:spLocks/>
          </p:cNvSpPr>
          <p:nvPr userDrawn="1"/>
        </p:nvSpPr>
        <p:spPr>
          <a:xfrm>
            <a:off x="7486651" y="90041"/>
            <a:ext cx="2213756" cy="8352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Click to edit Master subtitle style</a:t>
            </a:r>
            <a:endParaRPr lang="en-GB" sz="1600" dirty="0"/>
          </a:p>
        </p:txBody>
      </p:sp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AAF8B88-685C-0E50-B6A8-CFB0310F8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07" y="327025"/>
            <a:ext cx="2243943" cy="5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46CCD-2961-F868-F383-74BE5215E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0725"/>
            <a:ext cx="10515600" cy="4186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BF2C2-F86A-E75A-81FF-FD85AC182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5757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15/01/2026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4C027-BEA1-104A-5EF4-034E67106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5757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Nationally designated areas - Reporting 2026 | Spatial data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C207-4485-9033-03A1-E23FC98E8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757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DDBE58D-B5FC-454F-9AA8-707BFE1F6D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A61E2B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2C8C-39C4-3A55-BBDB-2E21606D1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Nationally designated areas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9DB73-AF38-4973-3FDB-A2563965BC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Reporting 2026 | Spatial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7667B-9DBE-A87B-D713-B256AEB5F88B}"/>
              </a:ext>
            </a:extLst>
          </p:cNvPr>
          <p:cNvSpPr txBox="1"/>
          <p:nvPr/>
        </p:nvSpPr>
        <p:spPr>
          <a:xfrm>
            <a:off x="565211" y="5491230"/>
            <a:ext cx="512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5757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Christopher Philipsen | ETC DI</a:t>
            </a:r>
          </a:p>
        </p:txBody>
      </p:sp>
    </p:spTree>
    <p:extLst>
      <p:ext uri="{BB962C8B-B14F-4D97-AF65-F5344CB8AC3E}">
        <p14:creationId xmlns:p14="http://schemas.microsoft.com/office/powerpoint/2010/main" val="180131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6BF82A-AE7A-ED14-9E14-D7FE95467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/>
              <a:t>Spatial data requirements largely unchanged</a:t>
            </a:r>
          </a:p>
          <a:p>
            <a:pPr>
              <a:lnSpc>
                <a:spcPct val="100000"/>
              </a:lnSpc>
            </a:pPr>
            <a:r>
              <a:rPr lang="en-GB" dirty="0"/>
              <a:t>Minor adaptations following INSPIRE developments</a:t>
            </a:r>
            <a:endParaRPr lang="en-GB" noProof="0" dirty="0"/>
          </a:p>
          <a:p>
            <a:pPr>
              <a:lnSpc>
                <a:spcPct val="100000"/>
              </a:lnSpc>
            </a:pPr>
            <a:r>
              <a:rPr lang="en-GB" noProof="0" dirty="0"/>
              <a:t>Revision</a:t>
            </a:r>
          </a:p>
          <a:p>
            <a:pPr lvl="1">
              <a:lnSpc>
                <a:spcPct val="100000"/>
              </a:lnSpc>
            </a:pPr>
            <a:r>
              <a:rPr lang="en-GB" noProof="0" dirty="0"/>
              <a:t>Addition of new field “</a:t>
            </a:r>
            <a:r>
              <a:rPr lang="en-GB" noProof="0" dirty="0" err="1"/>
              <a:t>thematicId</a:t>
            </a:r>
            <a:r>
              <a:rPr lang="en-GB" noProof="0" dirty="0"/>
              <a:t>”</a:t>
            </a:r>
            <a:br>
              <a:rPr lang="en-GB" noProof="0" dirty="0"/>
            </a:br>
            <a:r>
              <a:rPr lang="en-GB" noProof="0" dirty="0"/>
              <a:t>→ contains the site code information</a:t>
            </a:r>
            <a:r>
              <a:rPr lang="en-GB" dirty="0"/>
              <a:t>, which is also the </a:t>
            </a:r>
            <a:r>
              <a:rPr lang="en-GB" dirty="0" err="1"/>
              <a:t>natDAId</a:t>
            </a:r>
            <a:r>
              <a:rPr lang="en-GB" dirty="0"/>
              <a:t> in the descriptive part (Type 2)</a:t>
            </a:r>
            <a:endParaRPr lang="en-GB" noProof="0" dirty="0"/>
          </a:p>
          <a:p>
            <a:pPr lvl="1">
              <a:lnSpc>
                <a:spcPct val="100000"/>
              </a:lnSpc>
            </a:pPr>
            <a:r>
              <a:rPr lang="en-GB" dirty="0"/>
              <a:t>INSPIRE version 4 and 5 datasets accepted as input besides independent shapefile</a:t>
            </a:r>
            <a:br>
              <a:rPr lang="en-GB" dirty="0"/>
            </a:br>
            <a:r>
              <a:rPr lang="en-GB" dirty="0"/>
              <a:t>→ .</a:t>
            </a:r>
            <a:r>
              <a:rPr lang="en-GB" dirty="0" err="1"/>
              <a:t>shp</a:t>
            </a:r>
            <a:r>
              <a:rPr lang="en-GB" dirty="0"/>
              <a:t> and .</a:t>
            </a:r>
            <a:r>
              <a:rPr lang="en-GB" dirty="0" err="1"/>
              <a:t>gml</a:t>
            </a:r>
            <a:r>
              <a:rPr lang="en-GB" dirty="0"/>
              <a:t> accepted as file formats</a:t>
            </a:r>
          </a:p>
          <a:p>
            <a:pPr lvl="1">
              <a:lnSpc>
                <a:spcPct val="100000"/>
              </a:lnSpc>
            </a:pPr>
            <a:r>
              <a:rPr lang="en-GB" noProof="0" dirty="0"/>
              <a:t>Harvest/Import from Service discontinued because of non-use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2E8439-E0EF-D296-9E40-4F5E680603CB}"/>
              </a:ext>
            </a:extLst>
          </p:cNvPr>
          <p:cNvSpPr txBox="1">
            <a:spLocks/>
          </p:cNvSpPr>
          <p:nvPr/>
        </p:nvSpPr>
        <p:spPr>
          <a:xfrm>
            <a:off x="838200" y="331979"/>
            <a:ext cx="6648450" cy="117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Spatial data - Revision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8FB212-9811-531E-668D-2366C4B6CA86}"/>
              </a:ext>
            </a:extLst>
          </p:cNvPr>
          <p:cNvSpPr txBox="1">
            <a:spLocks/>
          </p:cNvSpPr>
          <p:nvPr/>
        </p:nvSpPr>
        <p:spPr>
          <a:xfrm>
            <a:off x="7661428" y="868335"/>
            <a:ext cx="4282921" cy="60778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96BF0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sz="2000" cap="all" baseline="0" dirty="0"/>
              <a:t>Nationally designated areas</a:t>
            </a:r>
            <a:endParaRPr lang="en-GB" sz="2000" cap="all" baseline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F27407-FB8D-5740-0473-27CDA9F101F3}"/>
              </a:ext>
            </a:extLst>
          </p:cNvPr>
          <p:cNvSpPr txBox="1">
            <a:spLocks/>
          </p:cNvSpPr>
          <p:nvPr/>
        </p:nvSpPr>
        <p:spPr>
          <a:xfrm>
            <a:off x="7661428" y="240037"/>
            <a:ext cx="2038979" cy="6077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Reporting 2026 | Spatial data</a:t>
            </a:r>
          </a:p>
        </p:txBody>
      </p:sp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D3E11725-E2D3-C8DD-D634-D83D40CDA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06" y="240037"/>
            <a:ext cx="2243943" cy="543043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75A9E64-24D9-39DB-014E-5B550AF1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81148-42C4-E52D-8C52-DF38A1EC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12B3E27-AE56-AD5C-5580-BCCD0B87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</p:spTree>
    <p:extLst>
      <p:ext uri="{BB962C8B-B14F-4D97-AF65-F5344CB8AC3E}">
        <p14:creationId xmlns:p14="http://schemas.microsoft.com/office/powerpoint/2010/main" val="31265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1CB5A-9A24-184F-9A19-B9CE0D812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F0E8C-FADE-E167-BD63-040587BCE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 dirty="0" err="1"/>
              <a:t>Spatial</a:t>
            </a:r>
            <a:r>
              <a:rPr lang="de-DE" noProof="0" dirty="0"/>
              <a:t> </a:t>
            </a:r>
            <a:r>
              <a:rPr lang="de-DE" noProof="0" dirty="0" err="1"/>
              <a:t>data</a:t>
            </a:r>
            <a:r>
              <a:rPr lang="de-DE" noProof="0" dirty="0"/>
              <a:t> </a:t>
            </a:r>
            <a:r>
              <a:rPr lang="de-DE" noProof="0" dirty="0" err="1"/>
              <a:t>input</a:t>
            </a:r>
            <a:r>
              <a:rPr lang="de-DE" noProof="0" dirty="0"/>
              <a:t> </a:t>
            </a:r>
            <a:r>
              <a:rPr lang="de-DE" noProof="0" dirty="0" err="1"/>
              <a:t>can</a:t>
            </a:r>
            <a:r>
              <a:rPr lang="de-DE" noProof="0" dirty="0"/>
              <a:t> </a:t>
            </a:r>
            <a:r>
              <a:rPr lang="de-DE" noProof="0" dirty="0" err="1"/>
              <a:t>be</a:t>
            </a:r>
            <a:r>
              <a:rPr lang="de-DE" noProof="0" dirty="0"/>
              <a:t> </a:t>
            </a:r>
            <a:r>
              <a:rPr lang="de-DE" noProof="0" dirty="0" err="1"/>
              <a:t>derived</a:t>
            </a:r>
            <a:r>
              <a:rPr lang="de-DE" noProof="0" dirty="0"/>
              <a:t> </a:t>
            </a:r>
            <a:r>
              <a:rPr lang="de-DE" noProof="0" dirty="0" err="1"/>
              <a:t>both</a:t>
            </a:r>
            <a:r>
              <a:rPr lang="de-DE" noProof="0" dirty="0"/>
              <a:t> </a:t>
            </a:r>
            <a:r>
              <a:rPr lang="de-DE" noProof="0" dirty="0" err="1"/>
              <a:t>from</a:t>
            </a:r>
            <a:r>
              <a:rPr lang="de-DE" noProof="0" dirty="0"/>
              <a:t> INSPIRE </a:t>
            </a:r>
            <a:r>
              <a:rPr lang="de-DE" noProof="0" dirty="0" err="1"/>
              <a:t>Protected</a:t>
            </a:r>
            <a:r>
              <a:rPr lang="de-DE" noProof="0" dirty="0"/>
              <a:t> Sites (PS) and INSPIRE Area Management (AM)</a:t>
            </a:r>
            <a:br>
              <a:rPr lang="en-GB" dirty="0"/>
            </a:br>
            <a:r>
              <a:rPr lang="en-GB" sz="2400" dirty="0"/>
              <a:t>→ common elements will be used or can be extracted in case Shapefile is generated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Mapping of elements between INSPIRE specifications and shapefile stays largely unchanged</a:t>
            </a:r>
            <a:endParaRPr lang="de-DE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398A54-5604-57C3-0081-0DF51EA05671}"/>
              </a:ext>
            </a:extLst>
          </p:cNvPr>
          <p:cNvSpPr txBox="1">
            <a:spLocks/>
          </p:cNvSpPr>
          <p:nvPr/>
        </p:nvSpPr>
        <p:spPr>
          <a:xfrm>
            <a:off x="838200" y="331979"/>
            <a:ext cx="6648450" cy="117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Spatial data - Revision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F9E017-D9B1-5B27-F132-A5826AB69704}"/>
              </a:ext>
            </a:extLst>
          </p:cNvPr>
          <p:cNvSpPr txBox="1">
            <a:spLocks/>
          </p:cNvSpPr>
          <p:nvPr/>
        </p:nvSpPr>
        <p:spPr>
          <a:xfrm>
            <a:off x="7661428" y="868335"/>
            <a:ext cx="4282921" cy="60778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96BF0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sz="2000" cap="all" baseline="0" dirty="0"/>
              <a:t>Nationally designated areas</a:t>
            </a:r>
            <a:endParaRPr lang="en-GB" sz="2000" cap="all" baseline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2FCC035-59AD-33B3-24C1-4B8E628086EC}"/>
              </a:ext>
            </a:extLst>
          </p:cNvPr>
          <p:cNvSpPr txBox="1">
            <a:spLocks/>
          </p:cNvSpPr>
          <p:nvPr/>
        </p:nvSpPr>
        <p:spPr>
          <a:xfrm>
            <a:off x="7661428" y="240037"/>
            <a:ext cx="2038979" cy="6077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Reporting 2026 | Spatial data</a:t>
            </a:r>
          </a:p>
        </p:txBody>
      </p:sp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9367F8C6-E3E0-E668-C593-710A6FEEF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06" y="240037"/>
            <a:ext cx="2243943" cy="543043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EEE90BF-3BFD-57EA-9077-83C9340B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6ECB83-B197-8D41-1BB5-B7BCBDC2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3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C6E3CD0-1257-B08E-4CC9-E27C4A26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</p:spTree>
    <p:extLst>
      <p:ext uri="{BB962C8B-B14F-4D97-AF65-F5344CB8AC3E}">
        <p14:creationId xmlns:p14="http://schemas.microsoft.com/office/powerpoint/2010/main" val="34729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43A78-7CA4-4309-6C02-1C03718ED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2BD58B-98F5-DA20-3FED-9186A290FC1A}"/>
              </a:ext>
            </a:extLst>
          </p:cNvPr>
          <p:cNvSpPr txBox="1">
            <a:spLocks/>
          </p:cNvSpPr>
          <p:nvPr/>
        </p:nvSpPr>
        <p:spPr>
          <a:xfrm>
            <a:off x="838200" y="331979"/>
            <a:ext cx="6648450" cy="117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Spatial data – Mapping INSPIRE to Shapefile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7944B6-6D61-DCD6-EB25-A4984D92B323}"/>
              </a:ext>
            </a:extLst>
          </p:cNvPr>
          <p:cNvSpPr txBox="1">
            <a:spLocks/>
          </p:cNvSpPr>
          <p:nvPr/>
        </p:nvSpPr>
        <p:spPr>
          <a:xfrm>
            <a:off x="7661428" y="868335"/>
            <a:ext cx="4282921" cy="60778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96BF0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sz="2000" cap="all" baseline="0" dirty="0"/>
              <a:t>Nationally designated areas</a:t>
            </a:r>
            <a:endParaRPr lang="en-GB" sz="2000" cap="all" baseline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27FAF0-6C56-2EDC-800E-3EB421BEA94B}"/>
              </a:ext>
            </a:extLst>
          </p:cNvPr>
          <p:cNvSpPr txBox="1">
            <a:spLocks/>
          </p:cNvSpPr>
          <p:nvPr/>
        </p:nvSpPr>
        <p:spPr>
          <a:xfrm>
            <a:off x="7661428" y="240037"/>
            <a:ext cx="2038979" cy="6077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Reporting 2026 | Spatial data</a:t>
            </a:r>
          </a:p>
        </p:txBody>
      </p:sp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BFE5AFDD-CA2E-1F12-668A-F668CF469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06" y="240037"/>
            <a:ext cx="2243943" cy="543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FFC736-DDD3-7B38-1602-EB4D72B3E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" y="1893186"/>
            <a:ext cx="11496675" cy="3834866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677BA31-B471-B10A-2696-DC575BEA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8E792A-7BAD-175A-7573-732A26F9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09A6F81-B343-2F72-72BC-31D2CE3D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</p:spTree>
    <p:extLst>
      <p:ext uri="{BB962C8B-B14F-4D97-AF65-F5344CB8AC3E}">
        <p14:creationId xmlns:p14="http://schemas.microsoft.com/office/powerpoint/2010/main" val="185640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A623C-EA69-7873-B76C-A816177F5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496665B-C02F-4D50-8AC2-BC986110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15/01/2026</a:t>
            </a:r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6DE2762-8BD3-A413-6137-44655963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Nationally designated areas - Reporting 2026 | Spatial data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B4D773-CB28-B44E-16CA-026C96AF193A}"/>
              </a:ext>
            </a:extLst>
          </p:cNvPr>
          <p:cNvSpPr/>
          <p:nvPr/>
        </p:nvSpPr>
        <p:spPr>
          <a:xfrm>
            <a:off x="292100" y="6223000"/>
            <a:ext cx="11417300" cy="576462"/>
          </a:xfrm>
          <a:prstGeom prst="rect">
            <a:avLst/>
          </a:prstGeom>
          <a:solidFill>
            <a:srgbClr val="F8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2AC2C5-A775-000B-4439-628B6CEBAA84}"/>
              </a:ext>
            </a:extLst>
          </p:cNvPr>
          <p:cNvSpPr txBox="1">
            <a:spLocks/>
          </p:cNvSpPr>
          <p:nvPr/>
        </p:nvSpPr>
        <p:spPr>
          <a:xfrm>
            <a:off x="7661428" y="868335"/>
            <a:ext cx="4282921" cy="60778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96BF0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sz="2000" cap="all" baseline="0" dirty="0"/>
              <a:t>Nationally designated areas</a:t>
            </a:r>
            <a:endParaRPr lang="en-GB" sz="2000" cap="all" baseline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7EE1D68-8BF3-F8BF-A960-452F97336946}"/>
              </a:ext>
            </a:extLst>
          </p:cNvPr>
          <p:cNvSpPr txBox="1">
            <a:spLocks/>
          </p:cNvSpPr>
          <p:nvPr/>
        </p:nvSpPr>
        <p:spPr>
          <a:xfrm>
            <a:off x="7661428" y="240037"/>
            <a:ext cx="2038979" cy="6077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Reporting 2026 | Spatial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DB6384-FED3-7FEA-6AAD-EC018E96A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12388"/>
            <a:ext cx="10839450" cy="6515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857FAD-6DFA-302A-38FB-ADD1ED704937}"/>
              </a:ext>
            </a:extLst>
          </p:cNvPr>
          <p:cNvSpPr/>
          <p:nvPr/>
        </p:nvSpPr>
        <p:spPr>
          <a:xfrm>
            <a:off x="607807" y="83813"/>
            <a:ext cx="5328000" cy="658800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207F96-F7B7-1287-2168-C0AFF92EC651}"/>
              </a:ext>
            </a:extLst>
          </p:cNvPr>
          <p:cNvSpPr/>
          <p:nvPr/>
        </p:nvSpPr>
        <p:spPr>
          <a:xfrm>
            <a:off x="5802457" y="75938"/>
            <a:ext cx="5781736" cy="65880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08376-A880-A0B0-B682-52E685300835}"/>
              </a:ext>
            </a:extLst>
          </p:cNvPr>
          <p:cNvSpPr txBox="1"/>
          <p:nvPr/>
        </p:nvSpPr>
        <p:spPr>
          <a:xfrm>
            <a:off x="171389" y="4070041"/>
            <a:ext cx="3133725" cy="954107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noProof="0" dirty="0">
                <a:solidFill>
                  <a:srgbClr val="0070C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INSPIRE services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59DA2-31C0-8F36-19DB-47CD0C8DB5AF}"/>
              </a:ext>
            </a:extLst>
          </p:cNvPr>
          <p:cNvSpPr txBox="1"/>
          <p:nvPr/>
        </p:nvSpPr>
        <p:spPr>
          <a:xfrm>
            <a:off x="8886886" y="3115921"/>
            <a:ext cx="3133725" cy="954107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noProof="0" dirty="0">
                <a:solidFill>
                  <a:schemeClr val="accent6">
                    <a:lumMod val="7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Shapefile structure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0D795E-1E62-631E-634B-06E086651272}"/>
              </a:ext>
            </a:extLst>
          </p:cNvPr>
          <p:cNvSpPr/>
          <p:nvPr/>
        </p:nvSpPr>
        <p:spPr>
          <a:xfrm>
            <a:off x="7086600" y="2393950"/>
            <a:ext cx="4429125" cy="406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02AAEBF-1305-1169-C393-60E534F9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725" y="6370962"/>
            <a:ext cx="2743200" cy="365125"/>
          </a:xfrm>
        </p:spPr>
        <p:txBody>
          <a:bodyPr/>
          <a:lstStyle/>
          <a:p>
            <a:fld id="{CDDBE58D-B5FC-454F-9AA8-707BFE1F6D2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5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8967E-FD97-8FD9-4B61-81C0AE6E4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9C3B1E-55B1-40C5-934F-20BDD276D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358"/>
            <a:ext cx="10515600" cy="5004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noProof="0" dirty="0"/>
              <a:t>Geometry: </a:t>
            </a:r>
            <a:r>
              <a:rPr lang="de-DE" noProof="0" dirty="0" err="1"/>
              <a:t>point</a:t>
            </a:r>
            <a:r>
              <a:rPr lang="de-DE" noProof="0" dirty="0"/>
              <a:t> </a:t>
            </a:r>
            <a:r>
              <a:rPr lang="de-DE" noProof="0" dirty="0" err="1"/>
              <a:t>or</a:t>
            </a:r>
            <a:r>
              <a:rPr lang="de-DE" noProof="0" dirty="0"/>
              <a:t> (multi-)</a:t>
            </a:r>
            <a:r>
              <a:rPr lang="de-DE" noProof="0" dirty="0" err="1"/>
              <a:t>polygon</a:t>
            </a:r>
            <a:r>
              <a:rPr lang="de-DE" noProof="0" dirty="0"/>
              <a:t> </a:t>
            </a:r>
            <a:r>
              <a:rPr lang="de-DE" noProof="0" dirty="0" err="1"/>
              <a:t>representation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designated</a:t>
            </a:r>
            <a:r>
              <a:rPr lang="de-DE" noProof="0" dirty="0"/>
              <a:t> </a:t>
            </a:r>
            <a:r>
              <a:rPr lang="de-DE" noProof="0" dirty="0" err="1"/>
              <a:t>area</a:t>
            </a:r>
            <a:endParaRPr lang="de-DE" noProof="0" dirty="0"/>
          </a:p>
          <a:p>
            <a:pPr>
              <a:lnSpc>
                <a:spcPct val="100000"/>
              </a:lnSpc>
            </a:pPr>
            <a:r>
              <a:rPr lang="de-DE" noProof="0" dirty="0" err="1"/>
              <a:t>inspireId</a:t>
            </a:r>
            <a:r>
              <a:rPr lang="de-DE" noProof="0" dirty="0"/>
              <a:t>: </a:t>
            </a:r>
            <a:r>
              <a:rPr lang="en-GB" dirty="0"/>
              <a:t>object identifier of the designated area</a:t>
            </a:r>
            <a:endParaRPr lang="de-DE" noProof="0" dirty="0"/>
          </a:p>
          <a:p>
            <a:pPr lvl="1">
              <a:lnSpc>
                <a:spcPct val="100000"/>
              </a:lnSpc>
            </a:pPr>
            <a:r>
              <a:rPr lang="en-GB" dirty="0" err="1"/>
              <a:t>localId</a:t>
            </a:r>
            <a:r>
              <a:rPr lang="en-GB" dirty="0"/>
              <a:t>: unique identifier within the namespace</a:t>
            </a:r>
            <a:br>
              <a:rPr lang="en-GB" dirty="0"/>
            </a:br>
            <a:r>
              <a:rPr lang="en-GB" dirty="0"/>
              <a:t>→ proposed to reuse the </a:t>
            </a:r>
            <a:r>
              <a:rPr lang="en-GB" dirty="0" err="1"/>
              <a:t>nationalId</a:t>
            </a:r>
            <a:r>
              <a:rPr lang="en-GB" dirty="0"/>
              <a:t> where </a:t>
            </a:r>
            <a:r>
              <a:rPr lang="en-GB" dirty="0" err="1"/>
              <a:t>localId</a:t>
            </a:r>
            <a:r>
              <a:rPr lang="en-GB" dirty="0"/>
              <a:t> not defined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namespace: namespace uniquely identifying source</a:t>
            </a:r>
            <a:br>
              <a:rPr lang="en-GB" dirty="0"/>
            </a:br>
            <a:r>
              <a:rPr lang="en-GB" dirty="0"/>
              <a:t>→ proposed to use “</a:t>
            </a:r>
            <a:r>
              <a:rPr lang="en-GB" dirty="0" err="1"/>
              <a:t>EIONET.ENVIRONMENT.PS.NATDA.</a:t>
            </a:r>
            <a:r>
              <a:rPr lang="en-GB" i="1" dirty="0" err="1"/>
              <a:t>countrycode</a:t>
            </a:r>
            <a:r>
              <a:rPr lang="en-GB" dirty="0"/>
              <a:t>”</a:t>
            </a:r>
          </a:p>
          <a:p>
            <a:pPr lvl="1">
              <a:lnSpc>
                <a:spcPct val="100000"/>
              </a:lnSpc>
            </a:pPr>
            <a:r>
              <a:rPr lang="en-GB" dirty="0" err="1"/>
              <a:t>versionId</a:t>
            </a:r>
            <a:r>
              <a:rPr lang="en-GB" dirty="0"/>
              <a:t>: in case the area has been mapped multiple times versioning can be applied</a:t>
            </a:r>
            <a:br>
              <a:rPr lang="en-GB" dirty="0"/>
            </a:br>
            <a:r>
              <a:rPr lang="en-GB" dirty="0"/>
              <a:t>→ optional</a:t>
            </a:r>
            <a:endParaRPr lang="de-DE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31E26A-A0A2-BD0F-56EE-E13F167EA539}"/>
              </a:ext>
            </a:extLst>
          </p:cNvPr>
          <p:cNvSpPr txBox="1">
            <a:spLocks/>
          </p:cNvSpPr>
          <p:nvPr/>
        </p:nvSpPr>
        <p:spPr>
          <a:xfrm>
            <a:off x="838200" y="331979"/>
            <a:ext cx="6648450" cy="117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Spatial data - Structure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0A0C19-7024-DAD8-D726-ECF99D72884D}"/>
              </a:ext>
            </a:extLst>
          </p:cNvPr>
          <p:cNvSpPr txBox="1">
            <a:spLocks/>
          </p:cNvSpPr>
          <p:nvPr/>
        </p:nvSpPr>
        <p:spPr>
          <a:xfrm>
            <a:off x="7661428" y="868335"/>
            <a:ext cx="4282921" cy="60778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96BF0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sz="2000" cap="all" baseline="0" dirty="0"/>
              <a:t>Nationally designated areas</a:t>
            </a:r>
            <a:endParaRPr lang="en-GB" sz="2000" cap="all" baseline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4FBFF3F-1F23-1389-F8D7-77C9CF0788B2}"/>
              </a:ext>
            </a:extLst>
          </p:cNvPr>
          <p:cNvSpPr txBox="1">
            <a:spLocks/>
          </p:cNvSpPr>
          <p:nvPr/>
        </p:nvSpPr>
        <p:spPr>
          <a:xfrm>
            <a:off x="7661428" y="240037"/>
            <a:ext cx="2038979" cy="6077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Reporting 2026 | Spatial data</a:t>
            </a:r>
          </a:p>
        </p:txBody>
      </p:sp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F6897A5-F4CA-AF4C-4753-874BABE2A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06" y="240037"/>
            <a:ext cx="2243943" cy="54304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F8127-DB85-FC5F-D3B3-6F3DF094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A440B5-D284-C0DD-0C47-439369E7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0948F0C-6F15-CCF7-1791-62460FE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Nationally designated areas - Reporting 2026 | Spatial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E8E81-1CEE-4638-37F9-14D9A77522B9}"/>
              </a:ext>
            </a:extLst>
          </p:cNvPr>
          <p:cNvSpPr txBox="1"/>
          <p:nvPr/>
        </p:nvSpPr>
        <p:spPr>
          <a:xfrm>
            <a:off x="5467350" y="5117921"/>
            <a:ext cx="63119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Each area can only be included once in the spatial data since the spatial data can only contain valid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4115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D5C6D-55F4-297C-E25A-6C2770607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3B440C-18FE-0E90-E960-FF5282F61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e-DE" dirty="0" err="1"/>
              <a:t>legalFoundationDate</a:t>
            </a:r>
            <a:r>
              <a:rPr lang="de-DE" dirty="0"/>
              <a:t>: date </a:t>
            </a:r>
            <a:r>
              <a:rPr lang="de-DE" dirty="0" err="1"/>
              <a:t>the</a:t>
            </a:r>
            <a:r>
              <a:rPr lang="de-DE" dirty="0"/>
              <a:t> real-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was </a:t>
            </a:r>
            <a:r>
              <a:rPr lang="de-DE" dirty="0" err="1"/>
              <a:t>established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legal </a:t>
            </a:r>
            <a:r>
              <a:rPr lang="de-DE" dirty="0" err="1"/>
              <a:t>process</a:t>
            </a:r>
            <a:br>
              <a:rPr lang="de-DE" dirty="0"/>
            </a:br>
            <a:r>
              <a:rPr lang="de-DE" sz="2400" dirty="0"/>
              <a:t>→ </a:t>
            </a:r>
            <a:r>
              <a:rPr lang="de-DE" sz="2400" dirty="0" err="1"/>
              <a:t>format</a:t>
            </a:r>
            <a:r>
              <a:rPr lang="de-DE" sz="2400" dirty="0"/>
              <a:t>: </a:t>
            </a:r>
            <a:r>
              <a:rPr lang="de-DE" sz="2400" dirty="0" err="1"/>
              <a:t>YYYY-MM-DDThh:mm:ssZ</a:t>
            </a:r>
            <a:r>
              <a:rPr lang="de-DE" sz="2400" dirty="0"/>
              <a:t> (INSPIRE PS v4) </a:t>
            </a:r>
            <a:br>
              <a:rPr lang="de-DE" sz="2400" dirty="0"/>
            </a:br>
            <a:r>
              <a:rPr lang="de-DE" sz="2400" dirty="0"/>
              <a:t>	(e.g., 1987-01-01T01:01:01Z)</a:t>
            </a:r>
            <a:br>
              <a:rPr lang="de-DE" sz="2400" dirty="0"/>
            </a:br>
            <a:r>
              <a:rPr lang="de-DE" sz="2400" dirty="0"/>
              <a:t>→ </a:t>
            </a:r>
            <a:r>
              <a:rPr lang="de-DE" sz="2400" dirty="0" err="1"/>
              <a:t>format</a:t>
            </a:r>
            <a:r>
              <a:rPr lang="de-DE" sz="2400" dirty="0"/>
              <a:t>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INSPIRE v5: YYYY-MM-DD (e.g., 1987-01-01)</a:t>
            </a:r>
            <a:br>
              <a:rPr lang="de-DE" sz="2400" dirty="0"/>
            </a:br>
            <a:r>
              <a:rPr lang="de-DE" sz="2400" dirty="0"/>
              <a:t>→ </a:t>
            </a:r>
            <a:r>
              <a:rPr lang="de-DE" sz="2400" dirty="0" err="1"/>
              <a:t>both</a:t>
            </a:r>
            <a:r>
              <a:rPr lang="de-DE" sz="2400" dirty="0"/>
              <a:t> </a:t>
            </a:r>
            <a:r>
              <a:rPr lang="de-DE" sz="2400" dirty="0" err="1"/>
              <a:t>formats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accepted</a:t>
            </a:r>
            <a:r>
              <a:rPr lang="de-DE" sz="2400" dirty="0"/>
              <a:t> but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NatDA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YYYY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dirty="0" err="1"/>
              <a:t>siteName</a:t>
            </a:r>
            <a:r>
              <a:rPr lang="de-DE" dirty="0"/>
              <a:t>: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designated</a:t>
            </a:r>
            <a:r>
              <a:rPr lang="de-DE" dirty="0"/>
              <a:t> </a:t>
            </a:r>
            <a:r>
              <a:rPr lang="de-DE" dirty="0" err="1"/>
              <a:t>area</a:t>
            </a:r>
            <a:br>
              <a:rPr lang="de-DE" dirty="0"/>
            </a:br>
            <a:r>
              <a:rPr lang="de-DE" sz="2400" dirty="0"/>
              <a:t>→ </a:t>
            </a:r>
            <a:r>
              <a:rPr lang="de-DE" sz="2400" dirty="0" err="1"/>
              <a:t>for</a:t>
            </a:r>
            <a:r>
              <a:rPr lang="de-DE" sz="2400" dirty="0"/>
              <a:t> countries </a:t>
            </a:r>
            <a:r>
              <a:rPr lang="de-DE" sz="2400" dirty="0" err="1"/>
              <a:t>with</a:t>
            </a:r>
            <a:r>
              <a:rPr lang="de-DE" sz="2400" dirty="0"/>
              <a:t> non-</a:t>
            </a:r>
            <a:r>
              <a:rPr lang="de-DE" sz="2400" dirty="0" err="1"/>
              <a:t>Latin</a:t>
            </a:r>
            <a:r>
              <a:rPr lang="de-DE" sz="2400" dirty="0"/>
              <a:t> </a:t>
            </a:r>
            <a:r>
              <a:rPr lang="de-DE" sz="2400" dirty="0" err="1"/>
              <a:t>characters</a:t>
            </a:r>
            <a:r>
              <a:rPr lang="de-DE" sz="2400" dirty="0"/>
              <a:t> </a:t>
            </a:r>
            <a:r>
              <a:rPr lang="de-DE" sz="2400" dirty="0" err="1"/>
              <a:t>reporting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	</a:t>
            </a:r>
            <a:r>
              <a:rPr lang="de-DE" sz="2400" dirty="0" err="1"/>
              <a:t>Shapefile</a:t>
            </a:r>
            <a:r>
              <a:rPr lang="de-DE" sz="2400" dirty="0"/>
              <a:t> 	</a:t>
            </a:r>
            <a:r>
              <a:rPr lang="de-DE" sz="2400" dirty="0" err="1"/>
              <a:t>format</a:t>
            </a:r>
            <a:r>
              <a:rPr lang="de-DE" sz="2400" dirty="0"/>
              <a:t>: </a:t>
            </a:r>
            <a:r>
              <a:rPr lang="de-DE" sz="2400" dirty="0" err="1"/>
              <a:t>remember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provide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.</a:t>
            </a:r>
            <a:r>
              <a:rPr lang="de-DE" sz="2400" dirty="0" err="1"/>
              <a:t>cpg</a:t>
            </a:r>
            <a:r>
              <a:rPr lang="de-DE" sz="2400" dirty="0"/>
              <a:t> </a:t>
            </a:r>
            <a:r>
              <a:rPr lang="de-DE" sz="2400" dirty="0" err="1"/>
              <a:t>file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ensure</a:t>
            </a:r>
            <a:r>
              <a:rPr lang="de-DE" sz="2400" dirty="0"/>
              <a:t> </a:t>
            </a:r>
            <a:r>
              <a:rPr lang="de-DE" sz="2400" dirty="0" err="1"/>
              <a:t>correct</a:t>
            </a:r>
            <a:r>
              <a:rPr lang="de-DE" sz="2400" dirty="0"/>
              <a:t> 	</a:t>
            </a:r>
            <a:r>
              <a:rPr lang="de-DE" sz="2400" dirty="0" err="1"/>
              <a:t>encoding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dirty="0" err="1"/>
              <a:t>thematicId</a:t>
            </a:r>
            <a:r>
              <a:rPr lang="de-DE" dirty="0"/>
              <a:t>: </a:t>
            </a:r>
            <a:r>
              <a:rPr lang="de-DE" dirty="0" err="1"/>
              <a:t>thematic</a:t>
            </a:r>
            <a:r>
              <a:rPr lang="de-DE" dirty="0"/>
              <a:t> </a:t>
            </a:r>
            <a:r>
              <a:rPr lang="de-DE" dirty="0" err="1"/>
              <a:t>identifier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schema</a:t>
            </a:r>
            <a:br>
              <a:rPr lang="de-DE" dirty="0"/>
            </a:br>
            <a:r>
              <a:rPr lang="de-DE" sz="2400" dirty="0"/>
              <a:t>→ </a:t>
            </a:r>
            <a:r>
              <a:rPr lang="de-DE" sz="2400" dirty="0" err="1"/>
              <a:t>site</a:t>
            </a:r>
            <a:r>
              <a:rPr lang="de-DE" sz="2400" dirty="0"/>
              <a:t> code / </a:t>
            </a:r>
            <a:r>
              <a:rPr lang="de-DE" sz="2400" dirty="0" err="1"/>
              <a:t>natDAId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under</a:t>
            </a:r>
            <a:r>
              <a:rPr lang="de-DE" sz="2400" dirty="0"/>
              <a:t> normal </a:t>
            </a:r>
            <a:r>
              <a:rPr lang="de-DE" sz="2400"/>
              <a:t>circumstances</a:t>
            </a:r>
            <a:endParaRPr lang="de-DE" sz="2400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343422-25E9-B807-F301-CA7548F219A3}"/>
              </a:ext>
            </a:extLst>
          </p:cNvPr>
          <p:cNvSpPr txBox="1">
            <a:spLocks/>
          </p:cNvSpPr>
          <p:nvPr/>
        </p:nvSpPr>
        <p:spPr>
          <a:xfrm>
            <a:off x="838200" y="331979"/>
            <a:ext cx="6648450" cy="1170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Spatial data - Structure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2D53B5-9539-7F87-52D5-EF37E0669AAC}"/>
              </a:ext>
            </a:extLst>
          </p:cNvPr>
          <p:cNvSpPr txBox="1">
            <a:spLocks/>
          </p:cNvSpPr>
          <p:nvPr/>
        </p:nvSpPr>
        <p:spPr>
          <a:xfrm>
            <a:off x="7661428" y="868335"/>
            <a:ext cx="4282921" cy="60778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96BF0D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en-US" sz="2000" cap="all" baseline="0" dirty="0"/>
              <a:t>Nationally designated areas</a:t>
            </a:r>
            <a:endParaRPr lang="en-GB" sz="2000" cap="all" baseline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8A0B83-5D00-548F-12CE-8C5F5D28FFCE}"/>
              </a:ext>
            </a:extLst>
          </p:cNvPr>
          <p:cNvSpPr txBox="1">
            <a:spLocks/>
          </p:cNvSpPr>
          <p:nvPr/>
        </p:nvSpPr>
        <p:spPr>
          <a:xfrm>
            <a:off x="7661428" y="240037"/>
            <a:ext cx="2038979" cy="6077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A61E2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Reporting 2026 | Spatial data</a:t>
            </a:r>
          </a:p>
        </p:txBody>
      </p:sp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36F2EEE8-CDB8-0A25-317C-357DD3CEF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06" y="240037"/>
            <a:ext cx="2243943" cy="54304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F2965-A788-E8E3-BD72-866B34D2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6C9BDD-1FEB-4DBE-E18F-1F7D81EC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E8EF44D-7281-08AE-2582-A544325E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</p:spTree>
    <p:extLst>
      <p:ext uri="{BB962C8B-B14F-4D97-AF65-F5344CB8AC3E}">
        <p14:creationId xmlns:p14="http://schemas.microsoft.com/office/powerpoint/2010/main" val="41873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8CC315-AC7D-DA1D-F52D-B8D9ABC3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71450"/>
            <a:ext cx="108394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40BAB2-0C80-32C7-ADAA-1751416DE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2"/>
          <a:stretch>
            <a:fillRect/>
          </a:stretch>
        </p:blipFill>
        <p:spPr>
          <a:xfrm>
            <a:off x="5258990" y="228600"/>
            <a:ext cx="5788819" cy="608965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AE9AE-8D20-3B91-6045-E7A11E1F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15/01/2026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27E34-3374-7B93-2ED2-D83CE1E0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Nationally designated areas - Reporting 2026 | Spatial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8B1AB-806D-4E65-367F-206D45C1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E58D-B5FC-454F-9AA8-707BFE1F6D2B}" type="slidenum">
              <a:rPr lang="en-GB" smtClean="0"/>
              <a:t>9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D434C-4ADB-C954-BA8F-358615B97BA8}"/>
              </a:ext>
            </a:extLst>
          </p:cNvPr>
          <p:cNvSpPr txBox="1"/>
          <p:nvPr/>
        </p:nvSpPr>
        <p:spPr>
          <a:xfrm>
            <a:off x="391120" y="3049915"/>
            <a:ext cx="425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solidFill>
                  <a:srgbClr val="57575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Thank</a:t>
            </a:r>
            <a:r>
              <a:rPr lang="de-DE" sz="2800" dirty="0">
                <a:solidFill>
                  <a:srgbClr val="57575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de-DE" sz="2800" dirty="0" err="1">
                <a:solidFill>
                  <a:srgbClr val="57575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you</a:t>
            </a:r>
            <a:r>
              <a:rPr lang="de-DE" sz="2800" dirty="0">
                <a:solidFill>
                  <a:srgbClr val="57575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368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4CB28F9-6F0D-48E8-A9FE-43F816FE6A9B}" vid="{A2B96EFF-9219-4703-A692-93AE0BAD4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s4e_version6_2025_draft</Template>
  <TotalTime>508</TotalTime>
  <Words>501</Words>
  <Application>Microsoft Office PowerPoint</Application>
  <PresentationFormat>Widescreen</PresentationFormat>
  <Paragraphs>61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Open Sans</vt:lpstr>
      <vt:lpstr>Open Sans Bold</vt:lpstr>
      <vt:lpstr>Open Sans Semibold</vt:lpstr>
      <vt:lpstr>Office Theme</vt:lpstr>
      <vt:lpstr>Nationally designated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Philipsen</dc:creator>
  <cp:lastModifiedBy>Christopher Philipsen</cp:lastModifiedBy>
  <cp:revision>12</cp:revision>
  <dcterms:created xsi:type="dcterms:W3CDTF">2026-01-14T13:24:41Z</dcterms:created>
  <dcterms:modified xsi:type="dcterms:W3CDTF">2026-01-15T12:45:01Z</dcterms:modified>
</cp:coreProperties>
</file>